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8" r:id="rId12"/>
    <p:sldId id="271" r:id="rId13"/>
    <p:sldId id="270" r:id="rId14"/>
    <p:sldId id="267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4/10/2018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4/10/2018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4/10/2018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4/10/2018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4/10/2018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4/10/2018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4/10/2018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4/10/2018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4/10/2018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4/10/2018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4/10/2018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4/10/2018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4/10/2018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4/10/2018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4/10/2018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pollinator-protection/colony-collapse-disorder" TargetMode="External"/><Relationship Id="rId2" Type="http://schemas.openxmlformats.org/officeDocument/2006/relationships/hyperlink" Target="https://www.house.gov/representatives/find-your-representative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BEES!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Lundquist -- 2017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Neonicotinoids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Chemicals similar to nicotine</a:t>
            </a:r>
          </a:p>
          <a:p>
            <a:r>
              <a:rPr lang="en-US" dirty="0" smtClean="0"/>
              <a:t>Approved in 1990</a:t>
            </a:r>
          </a:p>
          <a:p>
            <a:r>
              <a:rPr lang="en-US" dirty="0" smtClean="0"/>
              <a:t>Attack the nervous system</a:t>
            </a:r>
          </a:p>
          <a:p>
            <a:r>
              <a:rPr lang="en-US" dirty="0" smtClean="0"/>
              <a:t>Most used in the world ($1.8B in 2008)</a:t>
            </a:r>
          </a:p>
          <a:p>
            <a:r>
              <a:rPr lang="en-US" dirty="0"/>
              <a:t>In 2013 was used on 95% of corn crops in the US</a:t>
            </a:r>
          </a:p>
          <a:p>
            <a:pPr lvl="1"/>
            <a:r>
              <a:rPr lang="en-US" dirty="0"/>
              <a:t>Most of the apples, cherries, oranges, blue berries, greens, nuts, etc.</a:t>
            </a:r>
          </a:p>
          <a:p>
            <a:endParaRPr lang="en-US" dirty="0" smtClean="0"/>
          </a:p>
        </p:txBody>
      </p:sp>
      <p:pic>
        <p:nvPicPr>
          <p:cNvPr id="7170" name="Picture 2" descr="Image result for neonicotinoid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551" y="1871665"/>
            <a:ext cx="3155873" cy="474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5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Neonicotinoids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Bees collect it with pollen and from water</a:t>
            </a:r>
          </a:p>
          <a:p>
            <a:r>
              <a:rPr lang="en-US" dirty="0"/>
              <a:t>Bees collect pollen from MANY sources and as they travel to each they collect more and more, this adds up to vast quantities</a:t>
            </a:r>
            <a:endParaRPr lang="en-US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7" y="2957512"/>
            <a:ext cx="4572000" cy="2571750"/>
          </a:xfrm>
        </p:spPr>
      </p:pic>
    </p:spTree>
    <p:extLst>
      <p:ext uri="{BB962C8B-B14F-4D97-AF65-F5344CB8AC3E}">
        <p14:creationId xmlns:p14="http://schemas.microsoft.com/office/powerpoint/2010/main" val="127551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Neonicotinoids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Effects:</a:t>
            </a:r>
          </a:p>
          <a:p>
            <a:pPr lvl="1"/>
            <a:r>
              <a:rPr lang="en-US" dirty="0" smtClean="0"/>
              <a:t>Leads to convulsions</a:t>
            </a:r>
          </a:p>
          <a:p>
            <a:pPr lvl="1"/>
            <a:r>
              <a:rPr lang="en-US" dirty="0" smtClean="0"/>
              <a:t>Paralysis</a:t>
            </a:r>
          </a:p>
          <a:p>
            <a:pPr lvl="1"/>
            <a:r>
              <a:rPr lang="en-US" dirty="0" smtClean="0"/>
              <a:t>Death</a:t>
            </a:r>
          </a:p>
          <a:p>
            <a:endParaRPr lang="en-US" dirty="0" smtClean="0"/>
          </a:p>
          <a:p>
            <a:r>
              <a:rPr lang="en-US" dirty="0" smtClean="0"/>
              <a:t>Bees communicate by dancing </a:t>
            </a:r>
            <a:endParaRPr lang="en-US" dirty="0"/>
          </a:p>
        </p:txBody>
      </p:sp>
      <p:pic>
        <p:nvPicPr>
          <p:cNvPr id="10242" name="Picture 2" descr="Image result for bee dan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7" y="2731982"/>
            <a:ext cx="5586658" cy="302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6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Neonicotinoids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Bees collect it with pollen and from water</a:t>
            </a:r>
          </a:p>
          <a:p>
            <a:r>
              <a:rPr lang="en-US" dirty="0" smtClean="0"/>
              <a:t>Bring it into the hive</a:t>
            </a:r>
          </a:p>
          <a:p>
            <a:r>
              <a:rPr lang="en-US" dirty="0" smtClean="0"/>
              <a:t>Builds up by </a:t>
            </a:r>
            <a:r>
              <a:rPr lang="en-US" dirty="0" err="1" smtClean="0"/>
              <a:t>biomagnification</a:t>
            </a:r>
            <a:endParaRPr lang="en-US" dirty="0"/>
          </a:p>
        </p:txBody>
      </p:sp>
      <p:pic>
        <p:nvPicPr>
          <p:cNvPr id="9218" name="Picture 2" descr="Image result for biomagnification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391" y="2912433"/>
            <a:ext cx="5451793" cy="266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8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Biomagnification</a:t>
            </a:r>
            <a:endParaRPr lang="en-US" dirty="0"/>
          </a:p>
        </p:txBody>
      </p:sp>
      <p:pic>
        <p:nvPicPr>
          <p:cNvPr id="7" name="Picture 2" descr="Image result for biomagnif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" y="1524000"/>
            <a:ext cx="8834139" cy="431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1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Suspects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Neonicotinoids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In small doses it can cause bees to become disoriented and fly away from the colony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7965" t="23767" r="42226" b="32400"/>
          <a:stretch/>
        </p:blipFill>
        <p:spPr>
          <a:xfrm>
            <a:off x="209209" y="2662238"/>
            <a:ext cx="5962991" cy="295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6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just us, but could be more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Many factors are to blame</a:t>
            </a:r>
          </a:p>
          <a:p>
            <a:pPr lvl="1"/>
            <a:r>
              <a:rPr lang="en-US" dirty="0" smtClean="0"/>
              <a:t>Neonicotinoids weaken the bee population</a:t>
            </a:r>
          </a:p>
          <a:p>
            <a:pPr lvl="1"/>
            <a:r>
              <a:rPr lang="en-US" dirty="0" smtClean="0"/>
              <a:t>Parasites become opportunistic</a:t>
            </a:r>
          </a:p>
          <a:p>
            <a:pPr lvl="1"/>
            <a:r>
              <a:rPr lang="en-US" dirty="0" smtClean="0"/>
              <a:t>Other factors</a:t>
            </a:r>
          </a:p>
          <a:p>
            <a:pPr lvl="2"/>
            <a:r>
              <a:rPr lang="en-US" dirty="0" smtClean="0"/>
              <a:t>Vast monocrops</a:t>
            </a:r>
          </a:p>
          <a:p>
            <a:pPr lvl="2"/>
            <a:r>
              <a:rPr lang="en-US" dirty="0" smtClean="0"/>
              <a:t>Little genetic diversity</a:t>
            </a:r>
          </a:p>
          <a:p>
            <a:pPr lvl="2"/>
            <a:r>
              <a:rPr lang="en-US" dirty="0" smtClean="0"/>
              <a:t>Over crowding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Image result for infowars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48626"/>
            <a:ext cx="4956175" cy="278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20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weeks assignment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Contact your congressman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hlinkClick r:id="rId2"/>
              </a:rPr>
              <a:t>find your representative</a:t>
            </a:r>
            <a:r>
              <a:rPr lang="en-US" dirty="0"/>
              <a:t>) asking for regulations or in support of the current plan</a:t>
            </a:r>
          </a:p>
          <a:p>
            <a:endParaRPr lang="en-US" dirty="0"/>
          </a:p>
          <a:p>
            <a:r>
              <a:rPr lang="en-US" dirty="0"/>
              <a:t>Send me an email with the link to your alternative article and a copy of what you sent &amp; the link to your external </a:t>
            </a:r>
            <a:r>
              <a:rPr lang="en-US" dirty="0" smtClean="0"/>
              <a:t>article </a:t>
            </a:r>
            <a:br>
              <a:rPr lang="en-US" dirty="0" smtClean="0"/>
            </a:br>
            <a:r>
              <a:rPr lang="en-US" sz="1500" dirty="0" smtClean="0"/>
              <a:t>(you don’t need to send the article to your rep)</a:t>
            </a:r>
            <a:endParaRPr lang="en-US" sz="15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DO SOMETHING!!!</a:t>
            </a:r>
          </a:p>
          <a:p>
            <a:r>
              <a:rPr lang="en-US" dirty="0"/>
              <a:t>Do some background reading</a:t>
            </a:r>
          </a:p>
          <a:p>
            <a:pPr lvl="1"/>
            <a:r>
              <a:rPr lang="en-US" dirty="0"/>
              <a:t>Read the </a:t>
            </a:r>
            <a:r>
              <a:rPr lang="en-US" dirty="0">
                <a:hlinkClick r:id="rId3"/>
              </a:rPr>
              <a:t>current EPA plan</a:t>
            </a:r>
            <a:r>
              <a:rPr lang="en-US" dirty="0"/>
              <a:t> on CCD and decide if you are satisfied with their response </a:t>
            </a:r>
          </a:p>
          <a:p>
            <a:pPr lvl="1"/>
            <a:r>
              <a:rPr lang="en-US" dirty="0"/>
              <a:t>Read at least 1 more article (news or other) from 2016 - present</a:t>
            </a:r>
          </a:p>
          <a:p>
            <a:pPr lvl="2"/>
            <a:r>
              <a:rPr lang="en-US" dirty="0"/>
              <a:t>Google news</a:t>
            </a:r>
          </a:p>
          <a:p>
            <a:pPr lvl="2"/>
            <a:r>
              <a:rPr lang="en-US" dirty="0"/>
              <a:t>World wildlife</a:t>
            </a:r>
          </a:p>
          <a:p>
            <a:pPr lvl="2"/>
            <a:r>
              <a:rPr lang="en-US" dirty="0"/>
              <a:t>Sierra club</a:t>
            </a:r>
          </a:p>
          <a:p>
            <a:pPr lvl="1"/>
            <a:r>
              <a:rPr lang="en-US" dirty="0"/>
              <a:t>Copy the links into an </a:t>
            </a:r>
            <a:r>
              <a:rPr lang="en-US" dirty="0" smtClean="0"/>
              <a:t>email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54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 need bees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1/3 of all meals is made possible by bees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If the bee disappeared off the face of the Earth, man would only have four years left to live</a:t>
            </a:r>
            <a:r>
              <a:rPr lang="en-US" dirty="0" smtClean="0"/>
              <a:t>.” – Einstein</a:t>
            </a:r>
          </a:p>
          <a:p>
            <a:pPr lvl="1"/>
            <a:r>
              <a:rPr lang="en-US" dirty="0" smtClean="0"/>
              <a:t>Massive famine if they die out</a:t>
            </a:r>
            <a:endParaRPr lang="en-US" dirty="0"/>
          </a:p>
        </p:txBody>
      </p:sp>
      <p:pic>
        <p:nvPicPr>
          <p:cNvPr id="1026" name="Picture 2" descr="Image result for bee human roman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07354"/>
            <a:ext cx="5839876" cy="379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35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</a:t>
            </a:r>
            <a:r>
              <a:rPr lang="en-US" dirty="0" err="1" smtClean="0"/>
              <a:t>dat</a:t>
            </a:r>
            <a:r>
              <a:rPr lang="en-US" dirty="0" smtClean="0"/>
              <a:t> honey!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Bees pollenate $265 BILLON worth of plants</a:t>
            </a:r>
          </a:p>
          <a:p>
            <a:endParaRPr lang="en-US" dirty="0"/>
          </a:p>
          <a:p>
            <a:r>
              <a:rPr lang="en-US" dirty="0" smtClean="0"/>
              <a:t>These plants not only feed us but also our live stock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Image result for bee mone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2061567"/>
            <a:ext cx="4954587" cy="371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60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beginning of 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Loss of 30%-90% of bee colonies have died off</a:t>
            </a:r>
          </a:p>
          <a:p>
            <a:pPr lvl="1"/>
            <a:r>
              <a:rPr lang="en-US" dirty="0" smtClean="0"/>
              <a:t>5M in 1988</a:t>
            </a:r>
          </a:p>
          <a:p>
            <a:pPr lvl="1"/>
            <a:r>
              <a:rPr lang="en-US" dirty="0" smtClean="0"/>
              <a:t>2.5M in 2015</a:t>
            </a:r>
            <a:endParaRPr lang="en-US" dirty="0"/>
          </a:p>
        </p:txBody>
      </p:sp>
      <p:pic>
        <p:nvPicPr>
          <p:cNvPr id="3074" name="Picture 2" descr="91682web.jpg 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29" y="1815586"/>
            <a:ext cx="5446554" cy="420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15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Colony Collapse Disorder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World wide death of bee colonies</a:t>
            </a:r>
          </a:p>
          <a:p>
            <a:r>
              <a:rPr lang="en-US" dirty="0" smtClean="0"/>
              <a:t>Colonies found with VERY few workers and thus the queen dies</a:t>
            </a:r>
          </a:p>
          <a:p>
            <a:r>
              <a:rPr lang="en-US" dirty="0" smtClean="0"/>
              <a:t>No one is quite sure why??</a:t>
            </a:r>
            <a:endParaRPr lang="en-US" dirty="0"/>
          </a:p>
        </p:txBody>
      </p:sp>
      <p:pic>
        <p:nvPicPr>
          <p:cNvPr id="4098" name="Picture 2" descr="Image result for colony collapse disord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787" y="1825625"/>
            <a:ext cx="3082239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6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Acarapis</a:t>
            </a:r>
            <a:r>
              <a:rPr lang="en-US" dirty="0" smtClean="0"/>
              <a:t> </a:t>
            </a:r>
            <a:r>
              <a:rPr lang="en-US" dirty="0" err="1" smtClean="0"/>
              <a:t>Woodi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Mites that infect the breathing tubes of bees</a:t>
            </a:r>
          </a:p>
          <a:p>
            <a:r>
              <a:rPr lang="en-US" dirty="0" smtClean="0"/>
              <a:t>Lay eggs &amp; live off the fluids of bees</a:t>
            </a:r>
          </a:p>
          <a:p>
            <a:r>
              <a:rPr lang="en-US" dirty="0" smtClean="0"/>
              <a:t>Weaken the bees</a:t>
            </a:r>
          </a:p>
          <a:p>
            <a:endParaRPr lang="en-US" dirty="0" smtClean="0"/>
          </a:p>
        </p:txBody>
      </p:sp>
      <p:pic>
        <p:nvPicPr>
          <p:cNvPr id="5122" name="Picture 2" descr="Image result for Acarapis Woodi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513" y="2140029"/>
            <a:ext cx="4206717" cy="420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38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Varroa</a:t>
            </a:r>
            <a:r>
              <a:rPr lang="en-US" dirty="0" smtClean="0"/>
              <a:t> Destructor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Lays eggs on the bee larva</a:t>
            </a:r>
          </a:p>
          <a:p>
            <a:r>
              <a:rPr lang="en-US" dirty="0" smtClean="0"/>
              <a:t>Feed on the young bee</a:t>
            </a:r>
          </a:p>
          <a:p>
            <a:r>
              <a:rPr lang="en-US" dirty="0" smtClean="0"/>
              <a:t>When the young hatches it spreads the mites</a:t>
            </a:r>
          </a:p>
          <a:p>
            <a:r>
              <a:rPr lang="en-US" dirty="0" smtClean="0"/>
              <a:t>Double every 10 days – spreads to the whole colony in a few months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Varroa Destructo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655" y="2331243"/>
            <a:ext cx="4743265" cy="3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3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Suspects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Varroa</a:t>
            </a:r>
            <a:r>
              <a:rPr lang="en-US" dirty="0" smtClean="0"/>
              <a:t> Destructor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Some stay with the bees into adulthood and continue to drain them of bodily fluids</a:t>
            </a:r>
          </a:p>
          <a:p>
            <a:r>
              <a:rPr lang="en-US" dirty="0" smtClean="0"/>
              <a:t>Carry viruses like fleas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Varroa Destructo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655" y="2331243"/>
            <a:ext cx="4743265" cy="3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60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Varroa</a:t>
            </a:r>
            <a:r>
              <a:rPr lang="en-US" dirty="0"/>
              <a:t> Destructor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10053766" cy="3476625"/>
          </a:xfrm>
        </p:spPr>
        <p:txBody>
          <a:bodyPr/>
          <a:lstStyle/>
          <a:p>
            <a:r>
              <a:rPr lang="en-US" dirty="0" smtClean="0"/>
              <a:t>Don’t normally kill their host</a:t>
            </a:r>
          </a:p>
          <a:p>
            <a:r>
              <a:rPr lang="en-US" dirty="0" smtClean="0"/>
              <a:t>Bees usually have an immune system that can fight them off</a:t>
            </a:r>
          </a:p>
          <a:p>
            <a:r>
              <a:rPr lang="en-US" dirty="0" smtClean="0"/>
              <a:t>The numbers don’t add up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Acarapis</a:t>
            </a:r>
            <a:r>
              <a:rPr lang="en-US" dirty="0"/>
              <a:t> </a:t>
            </a:r>
            <a:r>
              <a:rPr lang="en-US" dirty="0" err="1" smtClean="0"/>
              <a:t>Woodi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27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themed presentation</Template>
  <TotalTime>407</TotalTime>
  <Words>453</Words>
  <Application>Microsoft Office PowerPoint</Application>
  <PresentationFormat>Widescreen</PresentationFormat>
  <Paragraphs>89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Segoe Print</vt:lpstr>
      <vt:lpstr>Nature Illustration 16x9</vt:lpstr>
      <vt:lpstr>BEES!</vt:lpstr>
      <vt:lpstr>Humans need bees</vt:lpstr>
      <vt:lpstr>Make dat honey!</vt:lpstr>
      <vt:lpstr>The beginning of the end</vt:lpstr>
      <vt:lpstr>Colony Collapse Disorder</vt:lpstr>
      <vt:lpstr>Suspects</vt:lpstr>
      <vt:lpstr>Suspects</vt:lpstr>
      <vt:lpstr>Suspects</vt:lpstr>
      <vt:lpstr>Suspects</vt:lpstr>
      <vt:lpstr>Suspects</vt:lpstr>
      <vt:lpstr>Suspects</vt:lpstr>
      <vt:lpstr>Suspects</vt:lpstr>
      <vt:lpstr>Suspects</vt:lpstr>
      <vt:lpstr>Biomagnification</vt:lpstr>
      <vt:lpstr>Suspects</vt:lpstr>
      <vt:lpstr>Suspects</vt:lpstr>
      <vt:lpstr>This weeks assignment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BEES!</dc:title>
  <dc:creator>Adam Lundquist</dc:creator>
  <cp:lastModifiedBy>Adam Lundquist</cp:lastModifiedBy>
  <cp:revision>15</cp:revision>
  <dcterms:created xsi:type="dcterms:W3CDTF">2017-11-14T17:08:54Z</dcterms:created>
  <dcterms:modified xsi:type="dcterms:W3CDTF">2018-04-10T23:50:04Z</dcterms:modified>
</cp:coreProperties>
</file>