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92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21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212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72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66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016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666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11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24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00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28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6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919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646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52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758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268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981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46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20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7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5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107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7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7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0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C6855-2A86-4797-BDA8-BC6F669055DC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BBABE-8B6F-4A63-81D9-510C8198E4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319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624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vJHq2FJPDM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wqOoD17_LU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www.youtube.com/watch?v=Phxht9U2yZk&amp;t=18s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The power of power poses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And other bad science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Lundquist -- 2020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6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Mice and Men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370" y="2565474"/>
            <a:ext cx="3866722" cy="280178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Due to a long (and slightly complicated) history, lots of studies are done in </a:t>
            </a:r>
            <a:r>
              <a:rPr lang="en-US" sz="2800" dirty="0" smtClean="0">
                <a:hlinkClick r:id="rId3"/>
              </a:rPr>
              <a:t>mice or rats</a:t>
            </a:r>
            <a:endParaRPr lang="en-US" sz="2800" dirty="0" smtClean="0"/>
          </a:p>
          <a:p>
            <a:r>
              <a:rPr lang="en-US" sz="2800" dirty="0" smtClean="0"/>
              <a:t>You are not a mouse/rat and so these results can be VERY different in people</a:t>
            </a:r>
          </a:p>
          <a:p>
            <a:r>
              <a:rPr lang="en-US" sz="2800" dirty="0" smtClean="0"/>
              <a:t>Also “in vitro” does not mean “in people”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376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There's a big problem with science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We have a reproducibility crisis</a:t>
            </a:r>
          </a:p>
          <a:p>
            <a:r>
              <a:rPr lang="en-US" sz="2400" dirty="0" smtClean="0"/>
              <a:t>Large percentages of studies are not reproducible	</a:t>
            </a:r>
          </a:p>
          <a:p>
            <a:endParaRPr lang="en-US" sz="2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94" y="2742406"/>
            <a:ext cx="4572000" cy="2447925"/>
          </a:xfrm>
        </p:spPr>
      </p:pic>
    </p:spTree>
    <p:extLst>
      <p:ext uri="{BB962C8B-B14F-4D97-AF65-F5344CB8AC3E}">
        <p14:creationId xmlns:p14="http://schemas.microsoft.com/office/powerpoint/2010/main" val="46327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Its not all bad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" y="2770981"/>
            <a:ext cx="4762500" cy="2390775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should still read science articles, and listen to new ideas</a:t>
            </a:r>
          </a:p>
          <a:p>
            <a:r>
              <a:rPr lang="en-US" dirty="0"/>
              <a:t>Was it done in mice or monkeys</a:t>
            </a:r>
          </a:p>
          <a:p>
            <a:r>
              <a:rPr lang="en-US" dirty="0"/>
              <a:t>Did they have random samples, controls, etc.</a:t>
            </a:r>
          </a:p>
          <a:p>
            <a:pPr marL="0" indent="0">
              <a:buNone/>
            </a:pPr>
            <a:r>
              <a:rPr lang="en-US" dirty="0"/>
              <a:t>However be critical of flashy titles</a:t>
            </a:r>
          </a:p>
          <a:p>
            <a:r>
              <a:rPr lang="en-US" dirty="0"/>
              <a:t>Go to the source for big changes or idea before sharing</a:t>
            </a:r>
          </a:p>
          <a:p>
            <a:pPr marL="0" indent="0">
              <a:buNone/>
            </a:pPr>
            <a:r>
              <a:rPr lang="en-US" dirty="0"/>
              <a:t>The bigger the life change, the more you should 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36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is still good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whole purpose of science is to make mistakes</a:t>
            </a:r>
          </a:p>
          <a:p>
            <a:r>
              <a:rPr lang="en-US" dirty="0" smtClean="0"/>
              <a:t>We use those mistakes to find out how to improve our lives and understanding of the world around us</a:t>
            </a:r>
          </a:p>
          <a:p>
            <a:r>
              <a:rPr lang="en-US" dirty="0" smtClean="0"/>
              <a:t>Organizations around the world are working to improve the strength of experiments, but the best way to improve is to stay informed</a:t>
            </a:r>
          </a:p>
          <a:p>
            <a:r>
              <a:rPr lang="en-US" dirty="0" smtClean="0"/>
              <a:t>Know before you share.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44" y="2299494"/>
            <a:ext cx="4762500" cy="3333750"/>
          </a:xfrm>
        </p:spPr>
      </p:pic>
    </p:spTree>
    <p:extLst>
      <p:ext uri="{BB962C8B-B14F-4D97-AF65-F5344CB8AC3E}">
        <p14:creationId xmlns:p14="http://schemas.microsoft.com/office/powerpoint/2010/main" val="27650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 time to be alive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44" y="2346454"/>
            <a:ext cx="4319774" cy="3239831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Social media has connected us like never before</a:t>
            </a:r>
          </a:p>
          <a:p>
            <a:pPr lvl="1"/>
            <a:r>
              <a:rPr lang="en-US" sz="1800" dirty="0" smtClean="0"/>
              <a:t>Incidences are instantly shared and distributed around the globe</a:t>
            </a:r>
          </a:p>
          <a:p>
            <a:pPr lvl="1"/>
            <a:r>
              <a:rPr lang="en-US" sz="1800" dirty="0" smtClean="0"/>
              <a:t>You join groups of like minded people, who share similar ideas with you</a:t>
            </a:r>
          </a:p>
          <a:p>
            <a:r>
              <a:rPr lang="en-US" sz="2000" dirty="0" smtClean="0"/>
              <a:t>However it has also never isolated us so much</a:t>
            </a:r>
          </a:p>
          <a:p>
            <a:pPr lvl="1"/>
            <a:r>
              <a:rPr lang="en-US" sz="1800" dirty="0" smtClean="0"/>
              <a:t>These tend to insulate us from new ideas and blind us to new information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43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bait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600" dirty="0" smtClean="0"/>
              <a:t>Journalist have to fight against this insulation and draw your attention</a:t>
            </a:r>
          </a:p>
          <a:p>
            <a:r>
              <a:rPr lang="en-US" sz="2600" dirty="0" smtClean="0"/>
              <a:t>Snappy headlines give people something to share and talk about</a:t>
            </a:r>
          </a:p>
          <a:p>
            <a:r>
              <a:rPr lang="en-US" sz="2600" dirty="0" smtClean="0"/>
              <a:t>More shares mean more interest in a piece, so they get more attention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544" y="2266156"/>
            <a:ext cx="4381500" cy="3400425"/>
          </a:xfrm>
        </p:spPr>
      </p:pic>
    </p:spTree>
    <p:extLst>
      <p:ext uri="{BB962C8B-B14F-4D97-AF65-F5344CB8AC3E}">
        <p14:creationId xmlns:p14="http://schemas.microsoft.com/office/powerpoint/2010/main" val="30150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what you’re looking at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" y="2704306"/>
            <a:ext cx="4762500" cy="25241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You should always read more than the title</a:t>
            </a:r>
          </a:p>
          <a:p>
            <a:pPr lvl="1"/>
            <a:r>
              <a:rPr lang="en-US" sz="2200" dirty="0" smtClean="0"/>
              <a:t>Case studies make great head lines but can have </a:t>
            </a:r>
            <a:r>
              <a:rPr lang="en-US" sz="2200" i="1" dirty="0" smtClean="0"/>
              <a:t>SEVERAL</a:t>
            </a:r>
            <a:r>
              <a:rPr lang="en-US" sz="2200" dirty="0" smtClean="0"/>
              <a:t> flaws!</a:t>
            </a:r>
          </a:p>
          <a:p>
            <a:pPr lvl="1"/>
            <a:r>
              <a:rPr lang="en-US" sz="2200" dirty="0" smtClean="0">
                <a:hlinkClick r:id="rId3"/>
              </a:rPr>
              <a:t>The case of Bohannon and “Chocolate causes weight loss”</a:t>
            </a:r>
            <a:endParaRPr lang="en-US" sz="2200" dirty="0" smtClean="0"/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915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Researches use statistics to give us a quantifiable way to view results</a:t>
            </a:r>
          </a:p>
          <a:p>
            <a:r>
              <a:rPr lang="en-US" dirty="0" smtClean="0"/>
              <a:t>When they say they found that two things are linked its because in a study one group took a drug, and one did not (the control group).</a:t>
            </a:r>
          </a:p>
          <a:p>
            <a:r>
              <a:rPr lang="en-US" dirty="0" smtClean="0"/>
              <a:t>The non-control group changed by a statistically significant amount</a:t>
            </a:r>
          </a:p>
          <a:p>
            <a:pPr lvl="1"/>
            <a:r>
              <a:rPr lang="en-US" dirty="0" smtClean="0"/>
              <a:t>But what is statistically significant?</a:t>
            </a:r>
          </a:p>
          <a:p>
            <a:pPr lvl="1"/>
            <a:r>
              <a:rPr lang="en-US" dirty="0" smtClean="0"/>
              <a:t>Did the control group take a placebo?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044" y="2370931"/>
            <a:ext cx="4762500" cy="3190875"/>
          </a:xfrm>
        </p:spPr>
      </p:pic>
    </p:spTree>
    <p:extLst>
      <p:ext uri="{BB962C8B-B14F-4D97-AF65-F5344CB8AC3E}">
        <p14:creationId xmlns:p14="http://schemas.microsoft.com/office/powerpoint/2010/main" val="382676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makes a good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hlinkClick r:id="rId2"/>
              </a:rPr>
              <a:t>Good statistical tests</a:t>
            </a:r>
            <a:endParaRPr lang="en-US" sz="2000" dirty="0" smtClean="0"/>
          </a:p>
          <a:p>
            <a:r>
              <a:rPr lang="en-US" sz="2000" dirty="0" smtClean="0"/>
              <a:t>Large population sizes</a:t>
            </a:r>
          </a:p>
          <a:p>
            <a:r>
              <a:rPr lang="en-US" sz="2000" dirty="0" smtClean="0"/>
              <a:t>Random samples</a:t>
            </a:r>
          </a:p>
          <a:p>
            <a:r>
              <a:rPr lang="en-US" sz="2000" dirty="0" smtClean="0"/>
              <a:t>Controls</a:t>
            </a:r>
          </a:p>
          <a:p>
            <a:r>
              <a:rPr lang="en-US" sz="2000" dirty="0" smtClean="0"/>
              <a:t>Replicated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Articles don’t always list these things, you may want to look at the article directly</a:t>
            </a:r>
          </a:p>
          <a:p>
            <a:pPr marL="0" indent="0">
              <a:buNone/>
            </a:pPr>
            <a:r>
              <a:rPr lang="en-US" sz="2000" dirty="0" smtClean="0"/>
              <a:t>(not always fun)</a:t>
            </a:r>
          </a:p>
          <a:p>
            <a:pPr lvl="1"/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56" y="2932906"/>
            <a:ext cx="3571875" cy="2066925"/>
          </a:xfrm>
        </p:spPr>
      </p:pic>
    </p:spTree>
    <p:extLst>
      <p:ext uri="{BB962C8B-B14F-4D97-AF65-F5344CB8AC3E}">
        <p14:creationId xmlns:p14="http://schemas.microsoft.com/office/powerpoint/2010/main" val="93730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flags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61283"/>
            <a:ext cx="4995863" cy="281017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Who wrote it</a:t>
            </a:r>
          </a:p>
          <a:p>
            <a:pPr marL="0" indent="0">
              <a:buNone/>
            </a:pPr>
            <a:r>
              <a:rPr lang="en-US" sz="2800" dirty="0" smtClean="0"/>
              <a:t>Who published it</a:t>
            </a:r>
          </a:p>
          <a:p>
            <a:pPr marL="0" indent="0">
              <a:buNone/>
            </a:pPr>
            <a:r>
              <a:rPr lang="en-US" sz="2800" dirty="0" smtClean="0"/>
              <a:t>Who did the science</a:t>
            </a:r>
          </a:p>
          <a:p>
            <a:pPr marL="0" indent="0">
              <a:buNone/>
            </a:pPr>
            <a:r>
              <a:rPr lang="en-US" sz="2800" dirty="0" smtClean="0"/>
              <a:t>Who funded the science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94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the claims match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Flashy titles don’t mean as much as you think</a:t>
            </a:r>
          </a:p>
          <a:p>
            <a:r>
              <a:rPr lang="en-US" sz="2400" dirty="0" smtClean="0"/>
              <a:t>The main article can put the word “significant” in perspective</a:t>
            </a:r>
          </a:p>
          <a:p>
            <a:r>
              <a:rPr lang="en-US" sz="2400" dirty="0" smtClean="0"/>
              <a:t>Beware causation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94" y="2251869"/>
            <a:ext cx="4572000" cy="3429000"/>
          </a:xfrm>
        </p:spPr>
      </p:pic>
    </p:spTree>
    <p:extLst>
      <p:ext uri="{BB962C8B-B14F-4D97-AF65-F5344CB8AC3E}">
        <p14:creationId xmlns:p14="http://schemas.microsoft.com/office/powerpoint/2010/main" val="169823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does not mean causation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There are many variables at play and understanding how they might be related is important</a:t>
            </a:r>
          </a:p>
          <a:p>
            <a:r>
              <a:rPr lang="en-US" dirty="0" smtClean="0"/>
              <a:t>Just because they happen together does not mean that one causes the other</a:t>
            </a:r>
          </a:p>
          <a:p>
            <a:pPr lvl="1"/>
            <a:r>
              <a:rPr lang="en-US" dirty="0" smtClean="0"/>
              <a:t>Only studies with randomized designs and control groups should support causation</a:t>
            </a:r>
            <a:endParaRPr lang="en-US" dirty="0"/>
          </a:p>
        </p:txBody>
      </p:sp>
      <p:pic>
        <p:nvPicPr>
          <p:cNvPr id="1026" name="Picture 2" descr="https://img.buzzfeed.com/buzzfeed-static/static/enhanced/webdr03/2013/4/9/16/enhanced-buzz-14835-1365541178-5.jpg?downsize=800:*&amp;output-format=auto&amp;output-quality=aut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669" y="2261394"/>
            <a:ext cx="46672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07906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522</Words>
  <Application>Microsoft Office PowerPoint</Application>
  <PresentationFormat>Widescreen</PresentationFormat>
  <Paragraphs>63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Celestial</vt:lpstr>
      <vt:lpstr>The power of power poses And other bad science</vt:lpstr>
      <vt:lpstr>What a time to be alive</vt:lpstr>
      <vt:lpstr>Click bait</vt:lpstr>
      <vt:lpstr>Know what you’re looking at</vt:lpstr>
      <vt:lpstr>Statistical Tests</vt:lpstr>
      <vt:lpstr>What makes a good study</vt:lpstr>
      <vt:lpstr>Red flags</vt:lpstr>
      <vt:lpstr>Do the claims match up</vt:lpstr>
      <vt:lpstr>Correlation does not mean causation</vt:lpstr>
      <vt:lpstr>Mice and Men</vt:lpstr>
      <vt:lpstr>There's a big problem with science today</vt:lpstr>
      <vt:lpstr>Its not all bad</vt:lpstr>
      <vt:lpstr>Science is still good</vt:lpstr>
    </vt:vector>
  </TitlesOfParts>
  <Company>CNU ITS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power of power poses And other bad science</dc:title>
  <dc:creator>Adam Lundquist</dc:creator>
  <cp:lastModifiedBy>Adam Lundquist</cp:lastModifiedBy>
  <cp:revision>1</cp:revision>
  <dcterms:created xsi:type="dcterms:W3CDTF">2020-01-14T22:27:11Z</dcterms:created>
  <dcterms:modified xsi:type="dcterms:W3CDTF">2020-01-14T22:27:18Z</dcterms:modified>
</cp:coreProperties>
</file>